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  <p:sldMasterId id="2147484015" r:id="rId2"/>
  </p:sldMasterIdLst>
  <p:notesMasterIdLst>
    <p:notesMasterId r:id="rId16"/>
  </p:notesMasterIdLst>
  <p:sldIdLst>
    <p:sldId id="256" r:id="rId3"/>
    <p:sldId id="258" r:id="rId4"/>
    <p:sldId id="273" r:id="rId5"/>
    <p:sldId id="260" r:id="rId6"/>
    <p:sldId id="264" r:id="rId7"/>
    <p:sldId id="265" r:id="rId8"/>
    <p:sldId id="261" r:id="rId9"/>
    <p:sldId id="262" r:id="rId10"/>
    <p:sldId id="266" r:id="rId11"/>
    <p:sldId id="267" r:id="rId12"/>
    <p:sldId id="272" r:id="rId13"/>
    <p:sldId id="269" r:id="rId14"/>
    <p:sldId id="270" r:id="rId1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pos="3144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58"/>
    <p:restoredTop sz="94674"/>
  </p:normalViewPr>
  <p:slideViewPr>
    <p:cSldViewPr snapToGrid="0" snapToObjects="1">
      <p:cViewPr varScale="1">
        <p:scale>
          <a:sx n="220" d="100"/>
          <a:sy n="220" d="100"/>
        </p:scale>
        <p:origin x="204" y="132"/>
      </p:cViewPr>
      <p:guideLst>
        <p:guide pos="314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4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Investment-Benefit Analysis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tCO2e-5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Sheet1!$A$3:$A$7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Sheet1!$B$3:$B$7</c:f>
              <c:numCache>
                <c:formatCode>General</c:formatCode>
                <c:ptCount val="5"/>
                <c:pt idx="0">
                  <c:v>3.3</c:v>
                </c:pt>
                <c:pt idx="1">
                  <c:v>2.8</c:v>
                </c:pt>
                <c:pt idx="2">
                  <c:v>2.4</c:v>
                </c:pt>
                <c:pt idx="3">
                  <c:v>1.9</c:v>
                </c:pt>
                <c:pt idx="4">
                  <c:v>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C2C-4713-AC94-8D12E9E3F30A}"/>
            </c:ext>
          </c:extLst>
        </c:ser>
        <c:ser>
          <c:idx val="2"/>
          <c:order val="1"/>
          <c:tx>
            <c:strRef>
              <c:f>Sheet1!$D$2</c:f>
              <c:strCache>
                <c:ptCount val="1"/>
                <c:pt idx="0">
                  <c:v>tCO2e-10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Sheet1!$A$3:$A$7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Sheet1!$D$3:$D$7</c:f>
              <c:numCache>
                <c:formatCode>General</c:formatCode>
                <c:ptCount val="5"/>
                <c:pt idx="0">
                  <c:v>3.3</c:v>
                </c:pt>
                <c:pt idx="1">
                  <c:v>2.6</c:v>
                </c:pt>
                <c:pt idx="2">
                  <c:v>2.2999999999999998</c:v>
                </c:pt>
                <c:pt idx="3">
                  <c:v>1.7</c:v>
                </c:pt>
                <c:pt idx="4">
                  <c:v>1.3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2C-4713-AC94-8D12E9E3F30A}"/>
            </c:ext>
          </c:extLst>
        </c:ser>
        <c:ser>
          <c:idx val="1"/>
          <c:order val="2"/>
          <c:tx>
            <c:strRef>
              <c:f>Sheet1!$F$2</c:f>
              <c:strCache>
                <c:ptCount val="1"/>
                <c:pt idx="0">
                  <c:v>tCO2e-15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Sheet1!$F$3:$F$7</c:f>
              <c:numCache>
                <c:formatCode>General</c:formatCode>
                <c:ptCount val="5"/>
                <c:pt idx="0">
                  <c:v>3.3</c:v>
                </c:pt>
                <c:pt idx="1">
                  <c:v>2.5</c:v>
                </c:pt>
                <c:pt idx="2">
                  <c:v>1.7</c:v>
                </c:pt>
                <c:pt idx="3">
                  <c:v>1.3</c:v>
                </c:pt>
                <c:pt idx="4">
                  <c:v>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C2C-4713-AC94-8D12E9E3F3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81925696"/>
        <c:axId val="983604960"/>
      </c:lineChart>
      <c:catAx>
        <c:axId val="98192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3604960"/>
        <c:crosses val="autoZero"/>
        <c:auto val="1"/>
        <c:lblAlgn val="ctr"/>
        <c:lblOffset val="100"/>
        <c:noMultiLvlLbl val="0"/>
      </c:catAx>
      <c:valAx>
        <c:axId val="98360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1925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CB15A-0C38-184B-B303-76D5E70A0AB5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46241A-88BF-824A-B772-F86C5E964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20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6876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10876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469496" y="391308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6533413" y="4348762"/>
            <a:ext cx="2193494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Updated</a:t>
            </a:r>
            <a:r>
              <a:rPr lang="en-US" baseline="0" dirty="0" smtClean="0"/>
              <a:t> </a:t>
            </a:r>
            <a:r>
              <a:rPr lang="en-US" dirty="0" smtClean="0"/>
              <a:t>May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bg1"/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bg1"/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chart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3762994" y="2129076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2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695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90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720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69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1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791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294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118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335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416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6876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10876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553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52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7137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8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8656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103052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33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37827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895662"/>
            <a:ext cx="8139112" cy="556563"/>
          </a:xfrm>
          <a:prstGeom prst="rect">
            <a:avLst/>
          </a:prstGeom>
          <a:noFill/>
          <a:extLst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1C39E-065D-47CF-8ECF-5B1F7F9F6E5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8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  <p:sldLayoutId id="2147484027" r:id="rId12"/>
    <p:sldLayoutId id="2147484028" r:id="rId13"/>
    <p:sldLayoutId id="2147484029" r:id="rId14"/>
    <p:sldLayoutId id="2147484030" r:id="rId15"/>
    <p:sldLayoutId id="2147484031" r:id="rId16"/>
    <p:sldLayoutId id="2147484032" r:id="rId17"/>
    <p:sldLayoutId id="2147484033" r:id="rId18"/>
    <p:sldLayoutId id="2147484034" r:id="rId1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rel.gov)/" TargetMode="External"/><Relationship Id="rId2" Type="http://schemas.openxmlformats.org/officeDocument/2006/relationships/hyperlink" Target="http://www.irena.org)/" TargetMode="External"/><Relationship Id="rId1" Type="http://schemas.openxmlformats.org/officeDocument/2006/relationships/slideLayout" Target="../slideLayouts/slideLayout40.xml"/><Relationship Id="rId6" Type="http://schemas.openxmlformats.org/officeDocument/2006/relationships/hyperlink" Target="http://data.worldbank.org/" TargetMode="External"/><Relationship Id="rId5" Type="http://schemas.openxmlformats.org/officeDocument/2006/relationships/hyperlink" Target="http://www.ise.fraunhofer.de/" TargetMode="External"/><Relationship Id="rId4" Type="http://schemas.openxmlformats.org/officeDocument/2006/relationships/hyperlink" Target="http://www.cea.nic.in)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Jayakumar, Pop &amp; Janani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13/07/2017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Sustainable Factory Analytics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49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Investment Recommendations </a:t>
            </a:r>
            <a:r>
              <a:rPr lang="mr-IN" dirty="0" smtClean="0"/>
              <a:t>–</a:t>
            </a:r>
            <a:r>
              <a:rPr lang="en-US" dirty="0" smtClean="0"/>
              <a:t> Drop in CO2e against 5, 10 and 15% increase in energy cost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3171275"/>
              </p:ext>
            </p:extLst>
          </p:nvPr>
        </p:nvGraphicFramePr>
        <p:xfrm>
          <a:off x="1065068" y="1036854"/>
          <a:ext cx="6783532" cy="3719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98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 - Architecture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53" y="1073150"/>
            <a:ext cx="7482114" cy="399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81" y="1659731"/>
            <a:ext cx="3808797" cy="1824038"/>
          </a:xfrm>
        </p:spPr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Green Scorecard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115" y="0"/>
            <a:ext cx="64824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0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37" y="1659731"/>
            <a:ext cx="3808797" cy="1824038"/>
          </a:xfrm>
        </p:spPr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- Investment Benefit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469" y="0"/>
            <a:ext cx="5746531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4" y="1873249"/>
            <a:ext cx="2910112" cy="3637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859" y="741135"/>
            <a:ext cx="2910112" cy="3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72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840" y="4342183"/>
            <a:ext cx="7180312" cy="326233"/>
          </a:xfrm>
        </p:spPr>
        <p:txBody>
          <a:bodyPr/>
          <a:lstStyle/>
          <a:p>
            <a:r>
              <a:rPr lang="en-US" sz="1200" dirty="0" smtClean="0"/>
              <a:t>Reproduced from Problem Statement from Sponsors</a:t>
            </a:r>
            <a:endParaRPr lang="en-US" sz="12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7923" y="810491"/>
            <a:ext cx="7972248" cy="3643745"/>
          </a:xfrm>
        </p:spPr>
        <p:txBody>
          <a:bodyPr/>
          <a:lstStyle/>
          <a:p>
            <a:r>
              <a:rPr lang="en-US" sz="2400" dirty="0" smtClean="0"/>
              <a:t>Develop a Score-Card modeling tool that takes industry data </a:t>
            </a:r>
            <a:r>
              <a:rPr lang="mr-IN" sz="2400" dirty="0" smtClean="0"/>
              <a:t>–</a:t>
            </a:r>
            <a:r>
              <a:rPr lang="en-US" sz="2400" dirty="0" smtClean="0"/>
              <a:t> analyzes and scores </a:t>
            </a:r>
            <a:r>
              <a:rPr lang="en-US" sz="2400" dirty="0"/>
              <a:t>Cisco’s suppliers</a:t>
            </a:r>
            <a:r>
              <a:rPr lang="en-US" sz="2400" dirty="0" smtClean="0"/>
              <a:t>.</a:t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Through accredited data sources on renewables and the availability of these renewable energy sources by country, a complete assessment can be completed of Cisco’s Supply Chain and a scorecard generated to help drive the future of moving towards a Sustainable Supply Chain while helping to reduce CO2 emissions.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7" name="Title 3"/>
          <p:cNvSpPr txBox="1">
            <a:spLocks/>
          </p:cNvSpPr>
          <p:nvPr/>
        </p:nvSpPr>
        <p:spPr bwMode="auto">
          <a:xfrm>
            <a:off x="430840" y="14735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 marL="183600" indent="-399968" algn="l" defTabSz="684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000" b="0" i="1" u="none" kern="1200" spc="0" baseline="0">
                <a:solidFill>
                  <a:schemeClr val="bg1"/>
                </a:solidFill>
                <a:latin typeface="+mj-lt"/>
                <a:ea typeface="CiscoSansTT Thin" charset="0"/>
                <a:cs typeface="CiscoSans Thin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smtClean="0"/>
              <a:t>Why &amp;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53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3398" y="1205898"/>
            <a:ext cx="8015516" cy="3083094"/>
          </a:xfrm>
        </p:spPr>
        <p:txBody>
          <a:bodyPr/>
          <a:lstStyle/>
          <a:p>
            <a:r>
              <a:rPr lang="en-US" dirty="0" smtClean="0"/>
              <a:t>Rank Suppliers against each other</a:t>
            </a:r>
          </a:p>
          <a:p>
            <a:r>
              <a:rPr lang="en-US" dirty="0" smtClean="0"/>
              <a:t>Provide Tools to nudge a Supplier </a:t>
            </a:r>
          </a:p>
          <a:p>
            <a:pPr lvl="1"/>
            <a:r>
              <a:rPr lang="en-US" dirty="0" smtClean="0"/>
              <a:t>To utilize the Green Potential available in his region</a:t>
            </a:r>
          </a:p>
          <a:p>
            <a:pPr lvl="1"/>
            <a:r>
              <a:rPr lang="en-US" dirty="0" smtClean="0"/>
              <a:t>To open up in areas with higher Green Potential</a:t>
            </a:r>
          </a:p>
          <a:p>
            <a:r>
              <a:rPr lang="en-US" dirty="0"/>
              <a:t>Mechanism to improve a suppliers CO2e against the investments he is willing to </a:t>
            </a:r>
            <a:r>
              <a:rPr lang="en-US" dirty="0" smtClean="0"/>
              <a:t>make </a:t>
            </a:r>
            <a:r>
              <a:rPr lang="mr-IN" dirty="0" smtClean="0"/>
              <a:t>–</a:t>
            </a:r>
            <a:r>
              <a:rPr lang="en-US" dirty="0" smtClean="0"/>
              <a:t> Investment-Benefit Analysis</a:t>
            </a:r>
          </a:p>
          <a:p>
            <a:r>
              <a:rPr lang="en-US" smtClean="0"/>
              <a:t>Arm Tools </a:t>
            </a:r>
            <a:r>
              <a:rPr lang="en-US" dirty="0" smtClean="0"/>
              <a:t>to negotiate with local bodies where our Suppliers are willing to open up new plants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356958"/>
          </a:xfrm>
        </p:spPr>
        <p:txBody>
          <a:bodyPr/>
          <a:lstStyle/>
          <a:p>
            <a:r>
              <a:rPr lang="en-US" dirty="0" smtClean="0"/>
              <a:t>IRENA (</a:t>
            </a:r>
            <a:r>
              <a:rPr lang="en-US" dirty="0" smtClean="0">
                <a:hlinkClick r:id="rId2"/>
              </a:rPr>
              <a:t>resourceirena.irena.org)</a:t>
            </a:r>
            <a:endParaRPr lang="en-US" dirty="0" smtClean="0"/>
          </a:p>
          <a:p>
            <a:pPr lvl="1"/>
            <a:r>
              <a:rPr lang="en-US" dirty="0" smtClean="0"/>
              <a:t>Global Data on all renewable energy + data models for RE investment</a:t>
            </a:r>
          </a:p>
          <a:p>
            <a:r>
              <a:rPr lang="en-US" dirty="0" smtClean="0"/>
              <a:t>NREL (</a:t>
            </a:r>
            <a:r>
              <a:rPr lang="en-US" dirty="0" smtClean="0">
                <a:hlinkClick r:id="rId3"/>
              </a:rPr>
              <a:t>www.nrel.gov)</a:t>
            </a:r>
            <a:endParaRPr lang="en-US" dirty="0" smtClean="0"/>
          </a:p>
          <a:p>
            <a:pPr lvl="2"/>
            <a:r>
              <a:rPr lang="en-US" dirty="0" smtClean="0"/>
              <a:t>US Specific granular info on energy production/consumption</a:t>
            </a:r>
          </a:p>
          <a:p>
            <a:r>
              <a:rPr lang="en-US" dirty="0" smtClean="0"/>
              <a:t>CEA(</a:t>
            </a:r>
            <a:r>
              <a:rPr lang="en-US" dirty="0" smtClean="0">
                <a:hlinkClick r:id="rId4"/>
              </a:rPr>
              <a:t>www.cea.nic.in)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India specific energy information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201510"/>
          </a:xfrm>
        </p:spPr>
        <p:txBody>
          <a:bodyPr/>
          <a:lstStyle/>
          <a:p>
            <a:r>
              <a:rPr lang="en-US" dirty="0" err="1" smtClean="0"/>
              <a:t>Fraunhofer</a:t>
            </a:r>
            <a:r>
              <a:rPr lang="en-US" dirty="0" smtClean="0"/>
              <a:t> ISE (</a:t>
            </a:r>
            <a:r>
              <a:rPr lang="en-US" dirty="0" err="1" smtClean="0">
                <a:hlinkClick r:id="rId5"/>
              </a:rPr>
              <a:t>www.ise</a:t>
            </a:r>
            <a:r>
              <a:rPr lang="en-US" dirty="0">
                <a:hlinkClick r:id="rId5"/>
              </a:rPr>
              <a:t>. </a:t>
            </a:r>
            <a:r>
              <a:rPr lang="en-US" dirty="0" err="1" smtClean="0">
                <a:hlinkClick r:id="rId5"/>
              </a:rPr>
              <a:t>fraunhofer.de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German specific Solar data</a:t>
            </a:r>
          </a:p>
          <a:p>
            <a:r>
              <a:rPr lang="en-US" dirty="0" err="1" smtClean="0"/>
              <a:t>Worldbank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6"/>
              </a:rPr>
              <a:t>data.worldbank.org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Country-wise CO2e, RE use</a:t>
            </a:r>
          </a:p>
          <a:p>
            <a:r>
              <a:rPr lang="en-US" dirty="0" smtClean="0"/>
              <a:t>Technology-wise RE potential </a:t>
            </a:r>
            <a:r>
              <a:rPr lang="mr-IN" dirty="0" smtClean="0"/>
              <a:t>–</a:t>
            </a:r>
            <a:r>
              <a:rPr lang="en-US" dirty="0" smtClean="0"/>
              <a:t> multiple sources NREL, CEA, </a:t>
            </a:r>
            <a:r>
              <a:rPr lang="en-US" dirty="0" err="1" smtClean="0"/>
              <a:t>Worldbank</a:t>
            </a:r>
            <a:r>
              <a:rPr lang="en-US" dirty="0" smtClean="0"/>
              <a:t>, IRENA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Domain </a:t>
            </a:r>
            <a:r>
              <a:rPr lang="mr-IN" dirty="0" smtClean="0"/>
              <a:t>–</a:t>
            </a:r>
            <a:r>
              <a:rPr lang="en-US" dirty="0" smtClean="0"/>
              <a:t> Industry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0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Supplier Survey Questions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097463" y="420624"/>
            <a:ext cx="3551237" cy="4389120"/>
          </a:xfrm>
        </p:spPr>
        <p:txBody>
          <a:bodyPr/>
          <a:lstStyle/>
          <a:p>
            <a:pPr marL="115888" indent="-115888"/>
            <a:r>
              <a:rPr lang="en-US" sz="2000" dirty="0" smtClean="0"/>
              <a:t>Source of Energy</a:t>
            </a:r>
          </a:p>
          <a:p>
            <a:pPr marL="292100" lvl="1" indent="-115888"/>
            <a:r>
              <a:rPr lang="en-US" sz="2000" dirty="0" smtClean="0"/>
              <a:t>Electricity, Own Solar panel, Diesel, Gas</a:t>
            </a:r>
          </a:p>
          <a:p>
            <a:pPr marL="292100" lvl="1" indent="-115888"/>
            <a:r>
              <a:rPr lang="en-US" sz="2000" dirty="0" err="1" smtClean="0"/>
              <a:t>LCoE</a:t>
            </a:r>
            <a:r>
              <a:rPr lang="en-US" sz="2000" dirty="0" smtClean="0"/>
              <a:t> for each source</a:t>
            </a:r>
          </a:p>
          <a:p>
            <a:pPr marL="292100" lvl="1" indent="-115888"/>
            <a:r>
              <a:rPr lang="en-US" sz="2000" dirty="0" smtClean="0"/>
              <a:t>CO2-Equivalent </a:t>
            </a:r>
            <a:r>
              <a:rPr lang="en-US" sz="2000" dirty="0" err="1" smtClean="0"/>
              <a:t>emision</a:t>
            </a:r>
            <a:r>
              <a:rPr lang="en-US" sz="2000" dirty="0" smtClean="0"/>
              <a:t> for each source</a:t>
            </a:r>
          </a:p>
          <a:p>
            <a:pPr marL="115888" indent="-115888"/>
            <a:r>
              <a:rPr lang="en-US" sz="2000" dirty="0" smtClean="0"/>
              <a:t>RE composition of Electricity from Grid</a:t>
            </a:r>
          </a:p>
          <a:p>
            <a:pPr marL="115888" indent="-115888"/>
            <a:r>
              <a:rPr lang="en-US" sz="2000" dirty="0" smtClean="0"/>
              <a:t>Energy consumption percentage</a:t>
            </a:r>
          </a:p>
          <a:p>
            <a:pPr marL="292100" lvl="1" indent="-115888"/>
            <a:r>
              <a:rPr lang="en-US" sz="2000" dirty="0" smtClean="0"/>
              <a:t>Climate Control, Vehicle, Lighting &amp; Appliances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488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Placeholder 7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2100764920"/>
              </p:ext>
            </p:extLst>
          </p:nvPr>
        </p:nvGraphicFramePr>
        <p:xfrm>
          <a:off x="192024" y="817436"/>
          <a:ext cx="8476488" cy="4251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5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54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25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Region-wise</a:t>
                      </a:r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 spread of</a:t>
                      </a:r>
                    </a:p>
                    <a:p>
                      <a:pPr algn="ctr"/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Renewable Energy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Region </a:t>
                      </a:r>
                      <a:r>
                        <a:rPr lang="en-US" sz="1600" baseline="0" dirty="0" smtClean="0">
                          <a:solidFill>
                            <a:schemeClr val="tx2"/>
                          </a:solidFill>
                        </a:rPr>
                        <a:t>&amp; </a:t>
                      </a: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Tech-wise cost (USD/kWh)+ </a:t>
                      </a:r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CO2</a:t>
                      </a:r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 Emission (g/kWh)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Supplier Energy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consumption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USA</a:t>
                      </a:r>
                      <a:r>
                        <a:rPr lang="en-US" sz="1200" baseline="0" dirty="0" smtClean="0"/>
                        <a:t> NW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11.1% Solar,</a:t>
                      </a:r>
                    </a:p>
                    <a:p>
                      <a:pPr algn="ctr"/>
                      <a:r>
                        <a:rPr lang="en-US" sz="1200" baseline="0" dirty="0" smtClean="0"/>
                        <a:t>17.2% Wind</a:t>
                      </a:r>
                      <a:endParaRPr lang="en-US" sz="1200" dirty="0"/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Solar</a:t>
                      </a:r>
                      <a:r>
                        <a:rPr lang="tr-TR" sz="105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 </a:t>
                      </a: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mr-IN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0.10, CO2e: 12</a:t>
                      </a:r>
                      <a:endParaRPr lang="tr-TR" sz="105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/>
                        <a:t>Toshiba</a:t>
                      </a:r>
                      <a:r>
                        <a:rPr lang="mr-IN" sz="1100" baseline="0" dirty="0" smtClean="0"/>
                        <a:t>–</a:t>
                      </a:r>
                      <a:r>
                        <a:rPr lang="en-US" sz="1100" baseline="0" dirty="0" smtClean="0"/>
                        <a:t> Elec: 9MWh/</a:t>
                      </a:r>
                      <a:r>
                        <a:rPr lang="en-US" sz="1100" baseline="0" dirty="0" err="1" smtClean="0"/>
                        <a:t>yr</a:t>
                      </a:r>
                      <a:endParaRPr lang="en-US" sz="11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 smtClean="0"/>
                        <a:t>Solar: 10MWh/</a:t>
                      </a:r>
                      <a:r>
                        <a:rPr lang="en-US" sz="1100" baseline="0" dirty="0" err="1" smtClean="0"/>
                        <a:t>yr</a:t>
                      </a:r>
                      <a:endParaRPr lang="en-US" sz="11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/>
                        <a:t>Fossil: 14MWh/</a:t>
                      </a:r>
                      <a:r>
                        <a:rPr lang="en-US" sz="1100" dirty="0" err="1" smtClean="0"/>
                        <a:t>yr</a:t>
                      </a:r>
                      <a:endParaRPr lang="en-US" sz="1100" dirty="0"/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Germany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10.4%</a:t>
                      </a:r>
                      <a:r>
                        <a:rPr lang="en-US" sz="1200" baseline="0" dirty="0" smtClean="0"/>
                        <a:t>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17.2%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0.11, CO2e: 12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Leoni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Elec: 50MWh/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1MWh/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China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33.4% Wind, 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18.9% Solar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52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11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AVC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</a:t>
                      </a:r>
                      <a:r>
                        <a:rPr lang="en-US" sz="1200" baseline="0" dirty="0" smtClean="0"/>
                        <a:t> 12MWh/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0.3MWh/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Spain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5.3%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2.4%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0.11,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12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Vector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Elec:10MWh/</a:t>
                      </a:r>
                      <a:r>
                        <a:rPr lang="en-US" sz="1200" dirty="0" err="1" smtClean="0"/>
                        <a:t>yr</a:t>
                      </a:r>
                      <a:endParaRPr lang="en-US" sz="120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Fossil:</a:t>
                      </a:r>
                      <a:r>
                        <a:rPr lang="en-US" sz="1200" baseline="0" dirty="0" smtClean="0"/>
                        <a:t> 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Brazil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2%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2.8% Nuclear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Nuclear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0.15, CO2e: 12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13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 smtClean="0"/>
                        <a:t>Interprint</a:t>
                      </a:r>
                      <a:r>
                        <a:rPr lang="en-US" sz="1200" dirty="0" smtClean="0"/>
                        <a:t>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</a:t>
                      </a:r>
                      <a:r>
                        <a:rPr lang="en-US" sz="1200" baseline="0" dirty="0" smtClean="0"/>
                        <a:t> 30MWh/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3.5MWh/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0.5MWh/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Japan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0.7%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15.4%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14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NEC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Elec: 20MWh/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1MWh/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Biomass 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0.5MWh/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7766" y="240729"/>
            <a:ext cx="8345488" cy="731837"/>
          </a:xfrm>
        </p:spPr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6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1195767135"/>
              </p:ext>
            </p:extLst>
          </p:nvPr>
        </p:nvGraphicFramePr>
        <p:xfrm>
          <a:off x="533400" y="1347788"/>
          <a:ext cx="8115300" cy="2659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3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Technology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% in Grid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LCoE</a:t>
                      </a:r>
                      <a:r>
                        <a:rPr lang="en-US" baseline="0" dirty="0" smtClean="0"/>
                        <a:t>)</a:t>
                      </a:r>
                    </a:p>
                    <a:p>
                      <a:pPr algn="ctr"/>
                      <a:r>
                        <a:rPr lang="en-US" baseline="0" dirty="0" smtClean="0"/>
                        <a:t>(USD/kWh)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CO2-equalivalent</a:t>
                      </a:r>
                      <a:r>
                        <a:rPr lang="en-US" baseline="0" dirty="0" smtClean="0"/>
                        <a:t> Emission (g/kWh)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Future Potential</a:t>
                      </a:r>
                      <a:r>
                        <a:rPr lang="en-US" baseline="0" dirty="0" smtClean="0"/>
                        <a:t> (Policy </a:t>
                      </a:r>
                      <a:r>
                        <a:rPr lang="en-US" baseline="0" smtClean="0"/>
                        <a:t>+ Viability)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18.9%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33.4%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Nuclear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33400" y="1006645"/>
            <a:ext cx="7180312" cy="326233"/>
          </a:xfrm>
        </p:spPr>
        <p:txBody>
          <a:bodyPr/>
          <a:lstStyle/>
          <a:p>
            <a:r>
              <a:rPr lang="en-US" dirty="0" smtClean="0"/>
              <a:t>Partial output from our </a:t>
            </a:r>
            <a:r>
              <a:rPr lang="en-US" dirty="0" err="1" smtClean="0"/>
              <a:t>PoC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Region-wise computed data from Public Domain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618079" y="1894521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618079" y="2251074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618079" y="2618029"/>
            <a:ext cx="338502" cy="337135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618079" y="2983668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590167" y="3435842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169863" indent="-169863" algn="l" defTabSz="603575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400" b="0" i="0" kern="120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 available per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7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438477467"/>
              </p:ext>
            </p:extLst>
          </p:nvPr>
        </p:nvGraphicFramePr>
        <p:xfrm>
          <a:off x="533400" y="1347788"/>
          <a:ext cx="7952232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53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Energy</a:t>
                      </a:r>
                      <a:r>
                        <a:rPr lang="en-US" baseline="0" dirty="0" smtClean="0"/>
                        <a:t> 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%</a:t>
                      </a:r>
                      <a:r>
                        <a:rPr lang="en-US" baseline="0" dirty="0" smtClean="0"/>
                        <a:t> used for</a:t>
                      </a:r>
                    </a:p>
                    <a:p>
                      <a:pPr algn="ctr"/>
                      <a:r>
                        <a:rPr lang="en-US" baseline="0" dirty="0" smtClean="0"/>
                        <a:t>consumption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CO2-e </a:t>
                      </a:r>
                      <a:r>
                        <a:rPr lang="en-US" baseline="0" dirty="0" smtClean="0"/>
                        <a:t>Emission (tCO2e)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Inference/</a:t>
                      </a:r>
                    </a:p>
                    <a:p>
                      <a:pPr algn="ctr"/>
                      <a:r>
                        <a:rPr lang="en-US" dirty="0" smtClean="0"/>
                        <a:t>Suggestion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Water</a:t>
                      </a:r>
                      <a:r>
                        <a:rPr lang="en-US" baseline="0" dirty="0" smtClean="0"/>
                        <a:t> h</a:t>
                      </a:r>
                      <a:r>
                        <a:rPr lang="en-US" dirty="0" smtClean="0"/>
                        <a:t>eating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Optimal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Electricity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61.7%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6.52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Appliance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Poor RE</a:t>
                      </a:r>
                      <a:r>
                        <a:rPr lang="en-US" baseline="0" dirty="0" smtClean="0"/>
                        <a:t> composition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Diesel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Vehicle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Move to Electric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Climate</a:t>
                      </a:r>
                      <a:r>
                        <a:rPr lang="en-US" baseline="0" dirty="0" smtClean="0"/>
                        <a:t> control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Move to Electric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Result of analysis of data from Supplier Survey + Region 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from combining Supplier Data + Region data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6271037" y="3085128"/>
            <a:ext cx="338502" cy="337135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271037" y="2507640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271037" y="2104982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271037" y="3570722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533400" y="1006645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169863" indent="-169863" algn="l" defTabSz="603575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400" b="0" i="0" kern="120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Partial output from our </a:t>
            </a:r>
            <a:r>
              <a:rPr lang="en-US" dirty="0" err="1" smtClean="0"/>
              <a:t>PoC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1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2301" y="3394364"/>
            <a:ext cx="8277344" cy="1196686"/>
          </a:xfrm>
        </p:spPr>
        <p:txBody>
          <a:bodyPr/>
          <a:lstStyle/>
          <a:p>
            <a:pPr marL="342900" indent="-34290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/>
              <a:t>Minimizing the 2</a:t>
            </a:r>
            <a:r>
              <a:rPr lang="en-US" baseline="30000" dirty="0" smtClean="0"/>
              <a:t>nd</a:t>
            </a:r>
            <a:r>
              <a:rPr lang="en-US" dirty="0" smtClean="0"/>
              <a:t> function gives us the most cost optimal solution which may not be green</a:t>
            </a:r>
          </a:p>
          <a:p>
            <a:pPr marL="342900" indent="-34290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/>
              <a:t>Minimizing the 3</a:t>
            </a:r>
            <a:r>
              <a:rPr lang="en-US" baseline="30000" dirty="0" smtClean="0"/>
              <a:t>rd</a:t>
            </a:r>
            <a:r>
              <a:rPr lang="en-US" dirty="0" smtClean="0"/>
              <a:t> function gives us the most green solution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Cost-Benefit Analysis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292" y="1748048"/>
            <a:ext cx="5433380" cy="6663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264" y="2411772"/>
            <a:ext cx="6435436" cy="692046"/>
          </a:xfrm>
          <a:prstGeom prst="rect">
            <a:avLst/>
          </a:prstGeom>
        </p:spPr>
      </p:pic>
      <p:pic>
        <p:nvPicPr>
          <p:cNvPr id="1028" name="Picture 4" descr="http://rogercortesi.com/eqn/tempimagedir/eqn23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01" y="1133370"/>
            <a:ext cx="8339364" cy="46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6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sco_default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_default" id="{929DC530-14DE-CB43-BF71-482759668B6A}" vid="{A437BE56-F2C9-1C45-903E-88F93CF6AD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1514</TotalTime>
  <Words>643</Words>
  <Application>Microsoft Office PowerPoint</Application>
  <PresentationFormat>On-screen Show (16:9)</PresentationFormat>
  <Paragraphs>144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ＭＳ Ｐゴシック</vt:lpstr>
      <vt:lpstr>Arial</vt:lpstr>
      <vt:lpstr>Calibri</vt:lpstr>
      <vt:lpstr>Calibri Light</vt:lpstr>
      <vt:lpstr>CiscoSans</vt:lpstr>
      <vt:lpstr>CiscoSans ExtraLight</vt:lpstr>
      <vt:lpstr>CiscoSans Thin</vt:lpstr>
      <vt:lpstr>CiscoSansTT ExtraLight</vt:lpstr>
      <vt:lpstr>CiscoSansTT Thin</vt:lpstr>
      <vt:lpstr>Mangal</vt:lpstr>
      <vt:lpstr>Tipo de letra del sistema Fina</vt:lpstr>
      <vt:lpstr>Cisco_default</vt:lpstr>
      <vt:lpstr>Office Theme</vt:lpstr>
      <vt:lpstr>Sustainable Factory Analytics Tool</vt:lpstr>
      <vt:lpstr>Develop a Score-Card modeling tool that takes industry data – analyzes and scores Cisco’s suppliers.  Through accredited data sources on renewables and the availability of these renewable energy sources by country, a complete assessment can be completed of Cisco’s Supply Chain and a scorecard generated to help drive the future of moving towards a Sustainable Supply Chain while helping to reduce CO2 emissions. </vt:lpstr>
      <vt:lpstr>Objectives</vt:lpstr>
      <vt:lpstr>Public Domain – Industry Data</vt:lpstr>
      <vt:lpstr>Supplier Survey Questions</vt:lpstr>
      <vt:lpstr>Data Sources</vt:lpstr>
      <vt:lpstr>Region-wise computed data from Public Domain</vt:lpstr>
      <vt:lpstr>Inference from combining Supplier Data + Region data</vt:lpstr>
      <vt:lpstr>Cost-Benefit Analysis</vt:lpstr>
      <vt:lpstr>Investment Recommendations – Drop in CO2e against 5, 10 and 15% increase in energy cost</vt:lpstr>
      <vt:lpstr>PoC - Architecture</vt:lpstr>
      <vt:lpstr>PoC – Green Scorecard</vt:lpstr>
      <vt:lpstr>PoC- Investment Benefit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Factory Analytics Tool</dc:title>
  <dc:creator>Microsoft Office User</dc:creator>
  <cp:lastModifiedBy>Pop Richards (porichar)</cp:lastModifiedBy>
  <cp:revision>133</cp:revision>
  <dcterms:created xsi:type="dcterms:W3CDTF">2017-07-07T02:21:01Z</dcterms:created>
  <dcterms:modified xsi:type="dcterms:W3CDTF">2018-12-10T07:56:30Z</dcterms:modified>
</cp:coreProperties>
</file>

<file path=docProps/thumbnail.jpeg>
</file>